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337" r:id="rId10"/>
    <p:sldId id="336" r:id="rId11"/>
    <p:sldId id="328" r:id="rId12"/>
    <p:sldId id="339" r:id="rId13"/>
    <p:sldId id="338" r:id="rId14"/>
    <p:sldId id="327" r:id="rId15"/>
    <p:sldId id="340" r:id="rId16"/>
    <p:sldId id="360" r:id="rId17"/>
    <p:sldId id="343" r:id="rId18"/>
    <p:sldId id="342" r:id="rId19"/>
    <p:sldId id="341" r:id="rId20"/>
    <p:sldId id="312" r:id="rId21"/>
    <p:sldId id="324" r:id="rId22"/>
    <p:sldId id="270" r:id="rId23"/>
    <p:sldId id="344" r:id="rId24"/>
    <p:sldId id="345" r:id="rId25"/>
    <p:sldId id="346" r:id="rId26"/>
    <p:sldId id="347" r:id="rId27"/>
    <p:sldId id="299" r:id="rId28"/>
    <p:sldId id="348" r:id="rId29"/>
    <p:sldId id="350" r:id="rId30"/>
    <p:sldId id="351" r:id="rId31"/>
    <p:sldId id="349" r:id="rId32"/>
    <p:sldId id="361" r:id="rId33"/>
    <p:sldId id="296" r:id="rId34"/>
    <p:sldId id="352" r:id="rId35"/>
    <p:sldId id="278" r:id="rId36"/>
    <p:sldId id="353" r:id="rId37"/>
    <p:sldId id="294" r:id="rId38"/>
    <p:sldId id="317" r:id="rId39"/>
    <p:sldId id="358" r:id="rId40"/>
    <p:sldId id="279" r:id="rId41"/>
    <p:sldId id="359" r:id="rId42"/>
    <p:sldId id="295" r:id="rId43"/>
    <p:sldId id="362" r:id="rId44"/>
    <p:sldId id="297" r:id="rId45"/>
    <p:sldId id="354" r:id="rId46"/>
    <p:sldId id="323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4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3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7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3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3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7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0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1017-C216-41DD-9F13-59539B2D7C4A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D2AB-1B67-4A9F-AB74-C31C244E9D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1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6229" y="411061"/>
            <a:ext cx="814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Een plantaardig </a:t>
            </a:r>
            <a:r>
              <a:rPr lang="nl-NL" sz="5400" dirty="0">
                <a:solidFill>
                  <a:srgbClr val="FF0000"/>
                </a:solidFill>
              </a:rPr>
              <a:t>vetten</a:t>
            </a:r>
          </a:p>
        </p:txBody>
      </p:sp>
    </p:spTree>
    <p:extLst>
      <p:ext uri="{BB962C8B-B14F-4D97-AF65-F5344CB8AC3E}">
        <p14:creationId xmlns:p14="http://schemas.microsoft.com/office/powerpoint/2010/main" val="16455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3421CBC-4CEE-2D48-8B66-489C0A6A7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94" y="497621"/>
            <a:ext cx="9054306" cy="23002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000" y="2556000"/>
            <a:ext cx="8404455" cy="12751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C9904E8-CAE1-87C9-BB9D-0105D167E5C5}"/>
              </a:ext>
            </a:extLst>
          </p:cNvPr>
          <p:cNvSpPr txBox="1"/>
          <p:nvPr/>
        </p:nvSpPr>
        <p:spPr>
          <a:xfrm>
            <a:off x="3565505" y="4236721"/>
            <a:ext cx="60836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Palmitinezuur</a:t>
            </a:r>
          </a:p>
          <a:p>
            <a:endParaRPr lang="nl-NL" sz="1100" dirty="0">
              <a:solidFill>
                <a:srgbClr val="FF0000"/>
              </a:solidFill>
            </a:endParaRPr>
          </a:p>
          <a:p>
            <a:r>
              <a:rPr lang="nl-NL" sz="4400" dirty="0">
                <a:solidFill>
                  <a:srgbClr val="FF0000"/>
                </a:solidFill>
              </a:rPr>
              <a:t>Verzadigd vetzuur</a:t>
            </a:r>
          </a:p>
        </p:txBody>
      </p:sp>
    </p:spTree>
    <p:extLst>
      <p:ext uri="{BB962C8B-B14F-4D97-AF65-F5344CB8AC3E}">
        <p14:creationId xmlns:p14="http://schemas.microsoft.com/office/powerpoint/2010/main" val="3673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6F6BB2-6CE9-2C1D-249A-8D924D15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 flipH="1">
            <a:off x="-1" y="97792"/>
            <a:ext cx="9144001" cy="373241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AD20FEB-D856-A003-FEF1-6A0AF480D3CA}"/>
              </a:ext>
            </a:extLst>
          </p:cNvPr>
          <p:cNvSpPr txBox="1"/>
          <p:nvPr/>
        </p:nvSpPr>
        <p:spPr>
          <a:xfrm>
            <a:off x="3565505" y="4236721"/>
            <a:ext cx="6083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Oliezuur</a:t>
            </a:r>
          </a:p>
          <a:p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6F6BB2-6CE9-2C1D-249A-8D924D15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 flipH="1">
            <a:off x="-1" y="97792"/>
            <a:ext cx="9144001" cy="37324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05F995-0B79-B6BD-303C-59AD071F0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592000"/>
            <a:ext cx="8954221" cy="29329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AD20FEB-D856-A003-FEF1-6A0AF480D3CA}"/>
              </a:ext>
            </a:extLst>
          </p:cNvPr>
          <p:cNvSpPr txBox="1"/>
          <p:nvPr/>
        </p:nvSpPr>
        <p:spPr>
          <a:xfrm>
            <a:off x="3565505" y="4236721"/>
            <a:ext cx="6083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Oliezuur</a:t>
            </a:r>
          </a:p>
          <a:p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6F6BB2-6CE9-2C1D-249A-8D924D15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 flipH="1">
            <a:off x="-1" y="97792"/>
            <a:ext cx="9144001" cy="37324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05F995-0B79-B6BD-303C-59AD071F0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592000"/>
            <a:ext cx="8954221" cy="29329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AD20FEB-D856-A003-FEF1-6A0AF480D3CA}"/>
              </a:ext>
            </a:extLst>
          </p:cNvPr>
          <p:cNvSpPr txBox="1"/>
          <p:nvPr/>
        </p:nvSpPr>
        <p:spPr>
          <a:xfrm>
            <a:off x="3565505" y="4236721"/>
            <a:ext cx="60836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Oliezuur</a:t>
            </a:r>
          </a:p>
          <a:p>
            <a:endParaRPr lang="nl-NL" sz="1100" dirty="0">
              <a:solidFill>
                <a:srgbClr val="FF0000"/>
              </a:solidFill>
            </a:endParaRPr>
          </a:p>
          <a:p>
            <a:r>
              <a:rPr lang="nl-NL" sz="4400" dirty="0">
                <a:solidFill>
                  <a:srgbClr val="FF0000"/>
                </a:solidFill>
              </a:rPr>
              <a:t>Onverzadigd vetzuur</a:t>
            </a:r>
          </a:p>
        </p:txBody>
      </p:sp>
    </p:spTree>
    <p:extLst>
      <p:ext uri="{BB962C8B-B14F-4D97-AF65-F5344CB8AC3E}">
        <p14:creationId xmlns:p14="http://schemas.microsoft.com/office/powerpoint/2010/main" val="3116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BFD268-0C51-8605-3088-F1B161FC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5" y="241945"/>
            <a:ext cx="8110109" cy="654704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2BA58AF-CD6C-9388-F9A1-C46C7CB165C1}"/>
              </a:ext>
            </a:extLst>
          </p:cNvPr>
          <p:cNvSpPr/>
          <p:nvPr/>
        </p:nvSpPr>
        <p:spPr>
          <a:xfrm>
            <a:off x="2199736" y="1630392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8D5A78-F090-65E7-CDB0-21D271918C16}"/>
              </a:ext>
            </a:extLst>
          </p:cNvPr>
          <p:cNvSpPr/>
          <p:nvPr/>
        </p:nvSpPr>
        <p:spPr>
          <a:xfrm>
            <a:off x="2199736" y="4784785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BFD268-0C51-8605-3088-F1B161FC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5" y="241945"/>
            <a:ext cx="8110109" cy="654704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2BA58AF-CD6C-9388-F9A1-C46C7CB165C1}"/>
              </a:ext>
            </a:extLst>
          </p:cNvPr>
          <p:cNvSpPr/>
          <p:nvPr/>
        </p:nvSpPr>
        <p:spPr>
          <a:xfrm>
            <a:off x="2199736" y="1630392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8D5A78-F090-65E7-CDB0-21D271918C16}"/>
              </a:ext>
            </a:extLst>
          </p:cNvPr>
          <p:cNvSpPr/>
          <p:nvPr/>
        </p:nvSpPr>
        <p:spPr>
          <a:xfrm>
            <a:off x="2199736" y="4784785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72A694-1731-11D5-803E-6CE1FA27C70C}"/>
              </a:ext>
            </a:extLst>
          </p:cNvPr>
          <p:cNvSpPr txBox="1"/>
          <p:nvPr/>
        </p:nvSpPr>
        <p:spPr>
          <a:xfrm>
            <a:off x="1935487" y="1360821"/>
            <a:ext cx="60836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trans-oliezuur</a:t>
            </a: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endParaRPr lang="nl-NL" sz="1100" dirty="0">
              <a:solidFill>
                <a:srgbClr val="FF0000"/>
              </a:solidFill>
            </a:endParaRPr>
          </a:p>
          <a:p>
            <a:r>
              <a:rPr lang="nl-NL" sz="4400" dirty="0">
                <a:solidFill>
                  <a:srgbClr val="FF0000"/>
                </a:solidFill>
              </a:rPr>
              <a:t>cis-oliezuur</a:t>
            </a:r>
          </a:p>
        </p:txBody>
      </p:sp>
    </p:spTree>
    <p:extLst>
      <p:ext uri="{BB962C8B-B14F-4D97-AF65-F5344CB8AC3E}">
        <p14:creationId xmlns:p14="http://schemas.microsoft.com/office/powerpoint/2010/main" val="29820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BFD268-0C51-8605-3088-F1B161FC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5" y="241945"/>
            <a:ext cx="8110109" cy="654704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2BA58AF-CD6C-9388-F9A1-C46C7CB165C1}"/>
              </a:ext>
            </a:extLst>
          </p:cNvPr>
          <p:cNvSpPr/>
          <p:nvPr/>
        </p:nvSpPr>
        <p:spPr>
          <a:xfrm>
            <a:off x="2199736" y="1630392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8D5A78-F090-65E7-CDB0-21D271918C16}"/>
              </a:ext>
            </a:extLst>
          </p:cNvPr>
          <p:cNvSpPr/>
          <p:nvPr/>
        </p:nvSpPr>
        <p:spPr>
          <a:xfrm>
            <a:off x="2199736" y="4784785"/>
            <a:ext cx="2467155" cy="3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72A694-1731-11D5-803E-6CE1FA27C70C}"/>
              </a:ext>
            </a:extLst>
          </p:cNvPr>
          <p:cNvSpPr txBox="1"/>
          <p:nvPr/>
        </p:nvSpPr>
        <p:spPr>
          <a:xfrm>
            <a:off x="1935487" y="1360821"/>
            <a:ext cx="60836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trans-oliezuur    </a:t>
            </a:r>
            <a:r>
              <a:rPr lang="nl-NL" sz="4400" dirty="0">
                <a:solidFill>
                  <a:srgbClr val="FF0000"/>
                </a:solidFill>
              </a:rPr>
              <a:t>ongezond</a:t>
            </a:r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r>
              <a:rPr lang="nl-NL" sz="4400" dirty="0"/>
              <a:t>cis-oliezuur</a:t>
            </a:r>
            <a:endParaRPr lang="nl-N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4BE63A-4391-77AA-F0D1-1C941D9E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4152" y="871795"/>
            <a:ext cx="5202368" cy="46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4BE63A-4391-77AA-F0D1-1C941D9E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4152" y="871795"/>
            <a:ext cx="5202368" cy="46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5BF369C-163A-6A7F-1FD2-97143C2F8913}"/>
              </a:ext>
            </a:extLst>
          </p:cNvPr>
          <p:cNvSpPr txBox="1"/>
          <p:nvPr/>
        </p:nvSpPr>
        <p:spPr>
          <a:xfrm>
            <a:off x="529008" y="3212979"/>
            <a:ext cx="6083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Linolzuur</a:t>
            </a:r>
          </a:p>
          <a:p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4BE63A-4391-77AA-F0D1-1C941D9E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4152" y="871795"/>
            <a:ext cx="5202368" cy="46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5BF369C-163A-6A7F-1FD2-97143C2F8913}"/>
              </a:ext>
            </a:extLst>
          </p:cNvPr>
          <p:cNvSpPr txBox="1"/>
          <p:nvPr/>
        </p:nvSpPr>
        <p:spPr>
          <a:xfrm>
            <a:off x="529008" y="3212979"/>
            <a:ext cx="6083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Linolzuur</a:t>
            </a:r>
            <a:endParaRPr lang="nl-NL" sz="1100" dirty="0">
              <a:solidFill>
                <a:srgbClr val="FF0000"/>
              </a:solidFill>
            </a:endParaRPr>
          </a:p>
          <a:p>
            <a:r>
              <a:rPr lang="nl-NL" sz="4400" dirty="0">
                <a:solidFill>
                  <a:srgbClr val="FF0000"/>
                </a:solidFill>
              </a:rPr>
              <a:t>Meervoudig onverzadigd vetzuur</a:t>
            </a:r>
          </a:p>
        </p:txBody>
      </p:sp>
    </p:spTree>
    <p:extLst>
      <p:ext uri="{BB962C8B-B14F-4D97-AF65-F5344CB8AC3E}">
        <p14:creationId xmlns:p14="http://schemas.microsoft.com/office/powerpoint/2010/main" val="22478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6229" y="411061"/>
            <a:ext cx="8145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Een plantaardig vet</a:t>
            </a:r>
          </a:p>
          <a:p>
            <a:r>
              <a:rPr lang="nl-NL" sz="5400" dirty="0"/>
              <a:t>is een </a:t>
            </a:r>
            <a:r>
              <a:rPr lang="nl-NL" sz="5400" dirty="0" err="1"/>
              <a:t>tri-ester</a:t>
            </a:r>
            <a:r>
              <a:rPr lang="nl-NL" sz="5400" dirty="0"/>
              <a:t> </a:t>
            </a:r>
          </a:p>
          <a:p>
            <a:r>
              <a:rPr lang="nl-NL" sz="5400" dirty="0"/>
              <a:t>van glycerol en vetzuren</a:t>
            </a:r>
          </a:p>
        </p:txBody>
      </p:sp>
    </p:spTree>
    <p:extLst>
      <p:ext uri="{BB962C8B-B14F-4D97-AF65-F5344CB8AC3E}">
        <p14:creationId xmlns:p14="http://schemas.microsoft.com/office/powerpoint/2010/main" val="40891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7562481" y="5469116"/>
            <a:ext cx="139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Tabel </a:t>
            </a:r>
          </a:p>
          <a:p>
            <a:r>
              <a:rPr lang="nl-NL" sz="3600" dirty="0">
                <a:solidFill>
                  <a:srgbClr val="FF0000"/>
                </a:solidFill>
              </a:rPr>
              <a:t>67 G 2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7F04CB8-A23A-4D0F-89BD-5232950AF1CF}"/>
              </a:ext>
            </a:extLst>
          </p:cNvPr>
          <p:cNvGrpSpPr/>
          <p:nvPr/>
        </p:nvGrpSpPr>
        <p:grpSpPr>
          <a:xfrm>
            <a:off x="366106" y="342978"/>
            <a:ext cx="7196375" cy="5472452"/>
            <a:chOff x="296562" y="1196993"/>
            <a:chExt cx="7196375" cy="547245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7C14AD92-AA6D-42E2-88D8-142C780B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562" y="1196993"/>
              <a:ext cx="7196375" cy="547245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A549F21-E34C-43F8-8E08-F4188983F12F}"/>
                </a:ext>
              </a:extLst>
            </p:cNvPr>
            <p:cNvSpPr/>
            <p:nvPr/>
          </p:nvSpPr>
          <p:spPr>
            <a:xfrm>
              <a:off x="4058674" y="4032205"/>
              <a:ext cx="179461" cy="1452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204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7562481" y="5469116"/>
            <a:ext cx="139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Tabel </a:t>
            </a:r>
          </a:p>
          <a:p>
            <a:r>
              <a:rPr lang="nl-NL" sz="3600" dirty="0">
                <a:solidFill>
                  <a:srgbClr val="FF0000"/>
                </a:solidFill>
              </a:rPr>
              <a:t>67 G 2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A549F21-E34C-43F8-8E08-F4188983F12F}"/>
              </a:ext>
            </a:extLst>
          </p:cNvPr>
          <p:cNvSpPr/>
          <p:nvPr/>
        </p:nvSpPr>
        <p:spPr>
          <a:xfrm>
            <a:off x="4032112" y="3281707"/>
            <a:ext cx="179461" cy="145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392BCE5-82C2-AD61-C887-A545C31A1082}"/>
              </a:ext>
            </a:extLst>
          </p:cNvPr>
          <p:cNvGrpSpPr/>
          <p:nvPr/>
        </p:nvGrpSpPr>
        <p:grpSpPr>
          <a:xfrm>
            <a:off x="366106" y="342978"/>
            <a:ext cx="7196375" cy="5472452"/>
            <a:chOff x="296562" y="1196993"/>
            <a:chExt cx="7196375" cy="547245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545C884-6F14-E09A-43FC-A9BAD617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562" y="1196993"/>
              <a:ext cx="7196375" cy="547245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D45B5B9-F15D-6ED8-0565-F5656D1B3752}"/>
                </a:ext>
              </a:extLst>
            </p:cNvPr>
            <p:cNvSpPr/>
            <p:nvPr/>
          </p:nvSpPr>
          <p:spPr>
            <a:xfrm>
              <a:off x="4058674" y="4032205"/>
              <a:ext cx="179461" cy="1452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Ovaal 5">
            <a:extLst>
              <a:ext uri="{FF2B5EF4-FFF2-40B4-BE49-F238E27FC236}">
                <a16:creationId xmlns:a16="http://schemas.microsoft.com/office/drawing/2014/main" id="{CA4083FC-889F-44F6-BB1E-A036C4F882C4}"/>
              </a:ext>
            </a:extLst>
          </p:cNvPr>
          <p:cNvSpPr/>
          <p:nvPr/>
        </p:nvSpPr>
        <p:spPr>
          <a:xfrm>
            <a:off x="304506" y="5502227"/>
            <a:ext cx="1358781" cy="3589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7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6229" y="411061"/>
            <a:ext cx="8145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Een plantaardig vet</a:t>
            </a:r>
          </a:p>
          <a:p>
            <a:r>
              <a:rPr lang="nl-NL" sz="5400" dirty="0"/>
              <a:t>is een </a:t>
            </a:r>
            <a:r>
              <a:rPr lang="nl-NL" sz="5400" dirty="0" err="1">
                <a:solidFill>
                  <a:srgbClr val="FF0000"/>
                </a:solidFill>
              </a:rPr>
              <a:t>tri-ester</a:t>
            </a:r>
            <a:r>
              <a:rPr lang="nl-NL" sz="5400" dirty="0">
                <a:solidFill>
                  <a:srgbClr val="FF0000"/>
                </a:solidFill>
              </a:rPr>
              <a:t> </a:t>
            </a:r>
          </a:p>
          <a:p>
            <a:r>
              <a:rPr lang="nl-NL" sz="5400" dirty="0"/>
              <a:t>van glycerol en vetzuren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14130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22137305-9B6B-C6CB-3DCA-B767BD768A13}"/>
              </a:ext>
            </a:extLst>
          </p:cNvPr>
          <p:cNvGrpSpPr>
            <a:grpSpLocks noChangeAspect="1"/>
          </p:cNvGrpSpPr>
          <p:nvPr/>
        </p:nvGrpSpPr>
        <p:grpSpPr>
          <a:xfrm>
            <a:off x="266400" y="144000"/>
            <a:ext cx="7881509" cy="2242014"/>
            <a:chOff x="158818" y="-175491"/>
            <a:chExt cx="10681358" cy="3038475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8F221CB-3A92-7E70-A31A-0F1644A60893}"/>
                </a:ext>
              </a:extLst>
            </p:cNvPr>
            <p:cNvGrpSpPr/>
            <p:nvPr/>
          </p:nvGrpSpPr>
          <p:grpSpPr>
            <a:xfrm>
              <a:off x="158818" y="-175491"/>
              <a:ext cx="10681358" cy="3038475"/>
              <a:chOff x="158818" y="-175491"/>
              <a:chExt cx="10681358" cy="3038475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0ACE975D-E891-CE0F-AA05-60F2754FE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433"/>
              <a:stretch/>
            </p:blipFill>
            <p:spPr>
              <a:xfrm>
                <a:off x="158818" y="-175491"/>
                <a:ext cx="6465918" cy="3038475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71ADB34E-3F29-B43A-B5AE-8F2D814A5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039AA19-2CA2-7434-9D20-7CCC30A5D1BE}"/>
                </a:ext>
              </a:extLst>
            </p:cNvPr>
            <p:cNvGrpSpPr/>
            <p:nvPr/>
          </p:nvGrpSpPr>
          <p:grpSpPr>
            <a:xfrm>
              <a:off x="1788544" y="2119407"/>
              <a:ext cx="9051632" cy="483078"/>
              <a:chOff x="1788544" y="586598"/>
              <a:chExt cx="9051632" cy="48307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B1DE13F-75D1-0B4C-46EC-9CB40B2C3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4712DA0-B869-4A50-7766-8DAD2D9BC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4" y="586598"/>
                <a:ext cx="4836192" cy="483078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BA7984F-E4E7-C7E5-41A4-0A4084CDDE6F}"/>
                </a:ext>
              </a:extLst>
            </p:cNvPr>
            <p:cNvGrpSpPr/>
            <p:nvPr/>
          </p:nvGrpSpPr>
          <p:grpSpPr>
            <a:xfrm>
              <a:off x="1788544" y="1357318"/>
              <a:ext cx="9051632" cy="483078"/>
              <a:chOff x="1788544" y="586598"/>
              <a:chExt cx="9051632" cy="48307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0EA73CC5-96EC-C340-F8B1-3D91522E1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0626E176-3250-4296-377B-C933E50EF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20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22137305-9B6B-C6CB-3DCA-B767BD768A13}"/>
              </a:ext>
            </a:extLst>
          </p:cNvPr>
          <p:cNvGrpSpPr>
            <a:grpSpLocks noChangeAspect="1"/>
          </p:cNvGrpSpPr>
          <p:nvPr/>
        </p:nvGrpSpPr>
        <p:grpSpPr>
          <a:xfrm>
            <a:off x="266400" y="144000"/>
            <a:ext cx="7881509" cy="2242014"/>
            <a:chOff x="158818" y="-175491"/>
            <a:chExt cx="10681358" cy="3038475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8F221CB-3A92-7E70-A31A-0F1644A60893}"/>
                </a:ext>
              </a:extLst>
            </p:cNvPr>
            <p:cNvGrpSpPr/>
            <p:nvPr/>
          </p:nvGrpSpPr>
          <p:grpSpPr>
            <a:xfrm>
              <a:off x="158818" y="-175491"/>
              <a:ext cx="10681358" cy="3038475"/>
              <a:chOff x="158818" y="-175491"/>
              <a:chExt cx="10681358" cy="3038475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0ACE975D-E891-CE0F-AA05-60F2754FE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433"/>
              <a:stretch/>
            </p:blipFill>
            <p:spPr>
              <a:xfrm>
                <a:off x="158818" y="-175491"/>
                <a:ext cx="6465918" cy="3038475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71ADB34E-3F29-B43A-B5AE-8F2D814A5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039AA19-2CA2-7434-9D20-7CCC30A5D1BE}"/>
                </a:ext>
              </a:extLst>
            </p:cNvPr>
            <p:cNvGrpSpPr/>
            <p:nvPr/>
          </p:nvGrpSpPr>
          <p:grpSpPr>
            <a:xfrm>
              <a:off x="1788544" y="2119407"/>
              <a:ext cx="9051632" cy="483078"/>
              <a:chOff x="1788544" y="586598"/>
              <a:chExt cx="9051632" cy="48307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B1DE13F-75D1-0B4C-46EC-9CB40B2C3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4712DA0-B869-4A50-7766-8DAD2D9BC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4" y="586598"/>
                <a:ext cx="4836192" cy="483078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BA7984F-E4E7-C7E5-41A4-0A4084CDDE6F}"/>
                </a:ext>
              </a:extLst>
            </p:cNvPr>
            <p:cNvGrpSpPr/>
            <p:nvPr/>
          </p:nvGrpSpPr>
          <p:grpSpPr>
            <a:xfrm>
              <a:off x="1788544" y="1357318"/>
              <a:ext cx="9051632" cy="483078"/>
              <a:chOff x="1788544" y="586598"/>
              <a:chExt cx="9051632" cy="48307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0EA73CC5-96EC-C340-F8B1-3D91522E1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0626E176-3250-4296-377B-C933E50EF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B8612EB-BD40-CD44-924B-FF2AE693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0" y="3024000"/>
            <a:ext cx="9326880" cy="36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22137305-9B6B-C6CB-3DCA-B767BD768A13}"/>
              </a:ext>
            </a:extLst>
          </p:cNvPr>
          <p:cNvGrpSpPr>
            <a:grpSpLocks noChangeAspect="1"/>
          </p:cNvGrpSpPr>
          <p:nvPr/>
        </p:nvGrpSpPr>
        <p:grpSpPr>
          <a:xfrm>
            <a:off x="266400" y="144000"/>
            <a:ext cx="7881509" cy="2242014"/>
            <a:chOff x="158818" y="-175491"/>
            <a:chExt cx="10681358" cy="3038475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8F221CB-3A92-7E70-A31A-0F1644A60893}"/>
                </a:ext>
              </a:extLst>
            </p:cNvPr>
            <p:cNvGrpSpPr/>
            <p:nvPr/>
          </p:nvGrpSpPr>
          <p:grpSpPr>
            <a:xfrm>
              <a:off x="158818" y="-175491"/>
              <a:ext cx="10681358" cy="3038475"/>
              <a:chOff x="158818" y="-175491"/>
              <a:chExt cx="10681358" cy="3038475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0ACE975D-E891-CE0F-AA05-60F2754FE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433"/>
              <a:stretch/>
            </p:blipFill>
            <p:spPr>
              <a:xfrm>
                <a:off x="158818" y="-175491"/>
                <a:ext cx="6465918" cy="3038475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71ADB34E-3F29-B43A-B5AE-8F2D814A5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039AA19-2CA2-7434-9D20-7CCC30A5D1BE}"/>
                </a:ext>
              </a:extLst>
            </p:cNvPr>
            <p:cNvGrpSpPr/>
            <p:nvPr/>
          </p:nvGrpSpPr>
          <p:grpSpPr>
            <a:xfrm>
              <a:off x="1788544" y="2119407"/>
              <a:ext cx="9051632" cy="483078"/>
              <a:chOff x="1788544" y="586598"/>
              <a:chExt cx="9051632" cy="48307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B1DE13F-75D1-0B4C-46EC-9CB40B2C3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4712DA0-B869-4A50-7766-8DAD2D9BC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4" y="586598"/>
                <a:ext cx="4836192" cy="483078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BA7984F-E4E7-C7E5-41A4-0A4084CDDE6F}"/>
                </a:ext>
              </a:extLst>
            </p:cNvPr>
            <p:cNvGrpSpPr/>
            <p:nvPr/>
          </p:nvGrpSpPr>
          <p:grpSpPr>
            <a:xfrm>
              <a:off x="1788544" y="1357318"/>
              <a:ext cx="9051632" cy="483078"/>
              <a:chOff x="1788544" y="586598"/>
              <a:chExt cx="9051632" cy="48307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0EA73CC5-96EC-C340-F8B1-3D91522E1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0626E176-3250-4296-377B-C933E50EF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B8612EB-BD40-CD44-924B-FF2AE693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0" y="3024000"/>
            <a:ext cx="9326880" cy="364817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79C72AB-257C-06F6-7976-8659546B2024}"/>
              </a:ext>
            </a:extLst>
          </p:cNvPr>
          <p:cNvSpPr txBox="1"/>
          <p:nvPr/>
        </p:nvSpPr>
        <p:spPr>
          <a:xfrm>
            <a:off x="539870" y="2386014"/>
            <a:ext cx="849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Tri-ester van glycerol en 3 palmitinezuren          </a:t>
            </a:r>
            <a:r>
              <a:rPr lang="nl-NL" sz="2400" dirty="0" err="1">
                <a:solidFill>
                  <a:srgbClr val="FF0000"/>
                </a:solidFill>
              </a:rPr>
              <a:t>Glyceryltripalmitaat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22137305-9B6B-C6CB-3DCA-B767BD768A13}"/>
              </a:ext>
            </a:extLst>
          </p:cNvPr>
          <p:cNvGrpSpPr>
            <a:grpSpLocks noChangeAspect="1"/>
          </p:cNvGrpSpPr>
          <p:nvPr/>
        </p:nvGrpSpPr>
        <p:grpSpPr>
          <a:xfrm>
            <a:off x="266400" y="144000"/>
            <a:ext cx="7881509" cy="2242014"/>
            <a:chOff x="158818" y="-175491"/>
            <a:chExt cx="10681358" cy="3038475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8F221CB-3A92-7E70-A31A-0F1644A60893}"/>
                </a:ext>
              </a:extLst>
            </p:cNvPr>
            <p:cNvGrpSpPr/>
            <p:nvPr/>
          </p:nvGrpSpPr>
          <p:grpSpPr>
            <a:xfrm>
              <a:off x="158818" y="-175491"/>
              <a:ext cx="10681358" cy="3038475"/>
              <a:chOff x="158818" y="-175491"/>
              <a:chExt cx="10681358" cy="3038475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0ACE975D-E891-CE0F-AA05-60F2754FE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433"/>
              <a:stretch/>
            </p:blipFill>
            <p:spPr>
              <a:xfrm>
                <a:off x="158818" y="-175491"/>
                <a:ext cx="6465918" cy="3038475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71ADB34E-3F29-B43A-B5AE-8F2D814A5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039AA19-2CA2-7434-9D20-7CCC30A5D1BE}"/>
                </a:ext>
              </a:extLst>
            </p:cNvPr>
            <p:cNvGrpSpPr/>
            <p:nvPr/>
          </p:nvGrpSpPr>
          <p:grpSpPr>
            <a:xfrm>
              <a:off x="1788544" y="2119407"/>
              <a:ext cx="9051632" cy="483078"/>
              <a:chOff x="1788544" y="586598"/>
              <a:chExt cx="9051632" cy="48307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B1DE13F-75D1-0B4C-46EC-9CB40B2C3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4712DA0-B869-4A50-7766-8DAD2D9BC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4" y="586598"/>
                <a:ext cx="4836192" cy="483078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BA7984F-E4E7-C7E5-41A4-0A4084CDDE6F}"/>
                </a:ext>
              </a:extLst>
            </p:cNvPr>
            <p:cNvGrpSpPr/>
            <p:nvPr/>
          </p:nvGrpSpPr>
          <p:grpSpPr>
            <a:xfrm>
              <a:off x="1788544" y="1357318"/>
              <a:ext cx="9051632" cy="483078"/>
              <a:chOff x="1788544" y="586598"/>
              <a:chExt cx="9051632" cy="48307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0EA73CC5-96EC-C340-F8B1-3D91522E1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5082" r="62433" b="62616"/>
              <a:stretch/>
            </p:blipFill>
            <p:spPr>
              <a:xfrm>
                <a:off x="1788544" y="586598"/>
                <a:ext cx="4836191" cy="373810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0626E176-3250-4296-377B-C933E50EF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9" t="24732" r="62433" b="59369"/>
              <a:stretch/>
            </p:blipFill>
            <p:spPr>
              <a:xfrm>
                <a:off x="6003985" y="586598"/>
                <a:ext cx="4836191" cy="483078"/>
              </a:xfrm>
              <a:prstGeom prst="rect">
                <a:avLst/>
              </a:prstGeom>
            </p:spPr>
          </p:pic>
        </p:grp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B8612EB-BD40-CD44-924B-FF2AE693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0" y="3024000"/>
            <a:ext cx="9326880" cy="364817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79C72AB-257C-06F6-7976-8659546B2024}"/>
              </a:ext>
            </a:extLst>
          </p:cNvPr>
          <p:cNvSpPr txBox="1"/>
          <p:nvPr/>
        </p:nvSpPr>
        <p:spPr>
          <a:xfrm>
            <a:off x="539870" y="2386014"/>
            <a:ext cx="849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Tri-ester van glycerol en 3 palmitinezuren          </a:t>
            </a:r>
            <a:r>
              <a:rPr lang="nl-NL" sz="2400" dirty="0" err="1"/>
              <a:t>Glyceryltripalmitaat</a:t>
            </a: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F188AC-713B-8CFF-C7AC-0E817C738541}"/>
              </a:ext>
            </a:extLst>
          </p:cNvPr>
          <p:cNvSpPr txBox="1"/>
          <p:nvPr/>
        </p:nvSpPr>
        <p:spPr>
          <a:xfrm>
            <a:off x="4286752" y="5365458"/>
            <a:ext cx="2983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Verzadigd vet</a:t>
            </a:r>
          </a:p>
        </p:txBody>
      </p:sp>
    </p:spTree>
    <p:extLst>
      <p:ext uri="{BB962C8B-B14F-4D97-AF65-F5344CB8AC3E}">
        <p14:creationId xmlns:p14="http://schemas.microsoft.com/office/powerpoint/2010/main" val="19051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80"/>
            <a:ext cx="9144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0C04D83-5AF7-79C0-9E35-258568C6CBDF}"/>
              </a:ext>
            </a:extLst>
          </p:cNvPr>
          <p:cNvSpPr txBox="1"/>
          <p:nvPr/>
        </p:nvSpPr>
        <p:spPr>
          <a:xfrm>
            <a:off x="4286752" y="5365458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Verzadigde vetten</a:t>
            </a:r>
          </a:p>
        </p:txBody>
      </p:sp>
    </p:spTree>
    <p:extLst>
      <p:ext uri="{BB962C8B-B14F-4D97-AF65-F5344CB8AC3E}">
        <p14:creationId xmlns:p14="http://schemas.microsoft.com/office/powerpoint/2010/main" val="4341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C8A7C0ED-39C3-D6DD-19A7-00B953E5218D}"/>
              </a:ext>
            </a:extLst>
          </p:cNvPr>
          <p:cNvGrpSpPr/>
          <p:nvPr/>
        </p:nvGrpSpPr>
        <p:grpSpPr>
          <a:xfrm>
            <a:off x="552089" y="140104"/>
            <a:ext cx="8195095" cy="2480638"/>
            <a:chOff x="552089" y="140104"/>
            <a:chExt cx="8195095" cy="2480638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4CB9524-F08F-B495-2482-415C8ED68A45}"/>
                </a:ext>
              </a:extLst>
            </p:cNvPr>
            <p:cNvGrpSpPr/>
            <p:nvPr/>
          </p:nvGrpSpPr>
          <p:grpSpPr>
            <a:xfrm>
              <a:off x="552089" y="140104"/>
              <a:ext cx="8195095" cy="2480638"/>
              <a:chOff x="552089" y="140104"/>
              <a:chExt cx="8195095" cy="2480638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5C830D-4805-7AD8-9AEC-198AB187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/>
              <a:stretch/>
            </p:blipFill>
            <p:spPr>
              <a:xfrm>
                <a:off x="2044459" y="140104"/>
                <a:ext cx="6702725" cy="247674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62A5812-1308-4E92-1986-2B64829C7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3"/>
              <a:stretch/>
            </p:blipFill>
            <p:spPr>
              <a:xfrm>
                <a:off x="552089" y="144000"/>
                <a:ext cx="1492370" cy="2476742"/>
              </a:xfrm>
              <a:prstGeom prst="rect">
                <a:avLst/>
              </a:prstGeom>
            </p:spPr>
          </p:pic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03B5F98-5F98-85F1-3CD0-308447AF1D63}"/>
                </a:ext>
              </a:extLst>
            </p:cNvPr>
            <p:cNvSpPr/>
            <p:nvPr/>
          </p:nvSpPr>
          <p:spPr>
            <a:xfrm>
              <a:off x="4658264" y="1664898"/>
              <a:ext cx="2570672" cy="17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20DDE2-0D97-DECB-669E-CCA88A5DF8D5}"/>
                </a:ext>
              </a:extLst>
            </p:cNvPr>
            <p:cNvSpPr/>
            <p:nvPr/>
          </p:nvSpPr>
          <p:spPr>
            <a:xfrm>
              <a:off x="2137911" y="2099380"/>
              <a:ext cx="339306" cy="30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C9029C-BBA0-0553-465F-8300220D753E}"/>
                </a:ext>
              </a:extLst>
            </p:cNvPr>
            <p:cNvSpPr/>
            <p:nvPr/>
          </p:nvSpPr>
          <p:spPr>
            <a:xfrm rot="19153029">
              <a:off x="8125275" y="1924805"/>
              <a:ext cx="339306" cy="19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926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DD2784-15FC-C290-7663-382B7404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23" y="3216089"/>
            <a:ext cx="5739980" cy="3285541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C8A7C0ED-39C3-D6DD-19A7-00B953E5218D}"/>
              </a:ext>
            </a:extLst>
          </p:cNvPr>
          <p:cNvGrpSpPr/>
          <p:nvPr/>
        </p:nvGrpSpPr>
        <p:grpSpPr>
          <a:xfrm>
            <a:off x="552089" y="140104"/>
            <a:ext cx="8195095" cy="2480638"/>
            <a:chOff x="552089" y="140104"/>
            <a:chExt cx="8195095" cy="2480638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4CB9524-F08F-B495-2482-415C8ED68A45}"/>
                </a:ext>
              </a:extLst>
            </p:cNvPr>
            <p:cNvGrpSpPr/>
            <p:nvPr/>
          </p:nvGrpSpPr>
          <p:grpSpPr>
            <a:xfrm>
              <a:off x="552089" y="140104"/>
              <a:ext cx="8195095" cy="2480638"/>
              <a:chOff x="552089" y="140104"/>
              <a:chExt cx="8195095" cy="2480638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5C830D-4805-7AD8-9AEC-198AB187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/>
              <a:stretch/>
            </p:blipFill>
            <p:spPr>
              <a:xfrm>
                <a:off x="2044459" y="140104"/>
                <a:ext cx="6702725" cy="247674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62A5812-1308-4E92-1986-2B64829C7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3"/>
              <a:stretch/>
            </p:blipFill>
            <p:spPr>
              <a:xfrm>
                <a:off x="552089" y="144000"/>
                <a:ext cx="1492370" cy="2476742"/>
              </a:xfrm>
              <a:prstGeom prst="rect">
                <a:avLst/>
              </a:prstGeom>
            </p:spPr>
          </p:pic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03B5F98-5F98-85F1-3CD0-308447AF1D63}"/>
                </a:ext>
              </a:extLst>
            </p:cNvPr>
            <p:cNvSpPr/>
            <p:nvPr/>
          </p:nvSpPr>
          <p:spPr>
            <a:xfrm>
              <a:off x="4658264" y="1664898"/>
              <a:ext cx="2570672" cy="17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20DDE2-0D97-DECB-669E-CCA88A5DF8D5}"/>
                </a:ext>
              </a:extLst>
            </p:cNvPr>
            <p:cNvSpPr/>
            <p:nvPr/>
          </p:nvSpPr>
          <p:spPr>
            <a:xfrm>
              <a:off x="2137911" y="2099380"/>
              <a:ext cx="339306" cy="30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C9029C-BBA0-0553-465F-8300220D753E}"/>
                </a:ext>
              </a:extLst>
            </p:cNvPr>
            <p:cNvSpPr/>
            <p:nvPr/>
          </p:nvSpPr>
          <p:spPr>
            <a:xfrm rot="19153029">
              <a:off x="8125275" y="1924805"/>
              <a:ext cx="339306" cy="19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778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6229" y="411061"/>
            <a:ext cx="8145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Een plantaardig vet</a:t>
            </a:r>
          </a:p>
          <a:p>
            <a:r>
              <a:rPr lang="nl-NL" sz="5400" dirty="0"/>
              <a:t>is een </a:t>
            </a:r>
            <a:r>
              <a:rPr lang="nl-NL" sz="5400" dirty="0" err="1"/>
              <a:t>tri-ester</a:t>
            </a:r>
            <a:r>
              <a:rPr lang="nl-NL" sz="5400" dirty="0"/>
              <a:t> </a:t>
            </a:r>
          </a:p>
          <a:p>
            <a:r>
              <a:rPr lang="nl-NL" sz="5400" dirty="0"/>
              <a:t>van </a:t>
            </a:r>
            <a:r>
              <a:rPr lang="nl-NL" sz="5400" dirty="0">
                <a:solidFill>
                  <a:srgbClr val="FF0000"/>
                </a:solidFill>
              </a:rPr>
              <a:t>glycerol</a:t>
            </a:r>
            <a:r>
              <a:rPr lang="nl-NL" sz="5400" dirty="0"/>
              <a:t> en vetzuren</a:t>
            </a:r>
          </a:p>
        </p:txBody>
      </p:sp>
    </p:spTree>
    <p:extLst>
      <p:ext uri="{BB962C8B-B14F-4D97-AF65-F5344CB8AC3E}">
        <p14:creationId xmlns:p14="http://schemas.microsoft.com/office/powerpoint/2010/main" val="3434713846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DD2784-15FC-C290-7663-382B7404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23" y="3216089"/>
            <a:ext cx="5739980" cy="32855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DBBED8-E174-828B-0125-DDC656313919}"/>
              </a:ext>
            </a:extLst>
          </p:cNvPr>
          <p:cNvSpPr txBox="1"/>
          <p:nvPr/>
        </p:nvSpPr>
        <p:spPr>
          <a:xfrm>
            <a:off x="552089" y="2532663"/>
            <a:ext cx="809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Tri-ester van glycerol en palmitinezuur, oliezuur en linoleenzuur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8A7C0ED-39C3-D6DD-19A7-00B953E5218D}"/>
              </a:ext>
            </a:extLst>
          </p:cNvPr>
          <p:cNvGrpSpPr/>
          <p:nvPr/>
        </p:nvGrpSpPr>
        <p:grpSpPr>
          <a:xfrm>
            <a:off x="552089" y="140104"/>
            <a:ext cx="8195095" cy="2480638"/>
            <a:chOff x="552089" y="140104"/>
            <a:chExt cx="8195095" cy="2480638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4CB9524-F08F-B495-2482-415C8ED68A45}"/>
                </a:ext>
              </a:extLst>
            </p:cNvPr>
            <p:cNvGrpSpPr/>
            <p:nvPr/>
          </p:nvGrpSpPr>
          <p:grpSpPr>
            <a:xfrm>
              <a:off x="552089" y="140104"/>
              <a:ext cx="8195095" cy="2480638"/>
              <a:chOff x="552089" y="140104"/>
              <a:chExt cx="8195095" cy="2480638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5C830D-4805-7AD8-9AEC-198AB187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/>
              <a:stretch/>
            </p:blipFill>
            <p:spPr>
              <a:xfrm>
                <a:off x="2044459" y="140104"/>
                <a:ext cx="6702725" cy="247674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62A5812-1308-4E92-1986-2B64829C7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3"/>
              <a:stretch/>
            </p:blipFill>
            <p:spPr>
              <a:xfrm>
                <a:off x="552089" y="144000"/>
                <a:ext cx="1492370" cy="2476742"/>
              </a:xfrm>
              <a:prstGeom prst="rect">
                <a:avLst/>
              </a:prstGeom>
            </p:spPr>
          </p:pic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03B5F98-5F98-85F1-3CD0-308447AF1D63}"/>
                </a:ext>
              </a:extLst>
            </p:cNvPr>
            <p:cNvSpPr/>
            <p:nvPr/>
          </p:nvSpPr>
          <p:spPr>
            <a:xfrm>
              <a:off x="4658264" y="1664898"/>
              <a:ext cx="2570672" cy="17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20DDE2-0D97-DECB-669E-CCA88A5DF8D5}"/>
                </a:ext>
              </a:extLst>
            </p:cNvPr>
            <p:cNvSpPr/>
            <p:nvPr/>
          </p:nvSpPr>
          <p:spPr>
            <a:xfrm>
              <a:off x="2137911" y="2099380"/>
              <a:ext cx="339306" cy="30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C9029C-BBA0-0553-465F-8300220D753E}"/>
                </a:ext>
              </a:extLst>
            </p:cNvPr>
            <p:cNvSpPr/>
            <p:nvPr/>
          </p:nvSpPr>
          <p:spPr>
            <a:xfrm rot="19153029">
              <a:off x="8125275" y="1924805"/>
              <a:ext cx="339306" cy="19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306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DD2784-15FC-C290-7663-382B7404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23" y="3216089"/>
            <a:ext cx="5739980" cy="32855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DBBED8-E174-828B-0125-DDC656313919}"/>
              </a:ext>
            </a:extLst>
          </p:cNvPr>
          <p:cNvSpPr txBox="1"/>
          <p:nvPr/>
        </p:nvSpPr>
        <p:spPr>
          <a:xfrm>
            <a:off x="552089" y="2532663"/>
            <a:ext cx="8093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Tri-ester van glycerol en palmitinezuur, oliezuur en linoleenzuur</a:t>
            </a:r>
          </a:p>
          <a:p>
            <a:r>
              <a:rPr lang="nl-NL" sz="2400" dirty="0"/>
              <a:t>                                                          </a:t>
            </a:r>
            <a:r>
              <a:rPr lang="nl-NL" sz="2000" dirty="0">
                <a:solidFill>
                  <a:srgbClr val="FF0000"/>
                </a:solidFill>
              </a:rPr>
              <a:t>Alle dubbele bindingen in de cis-vorm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20BF85-D27F-8751-465C-87E261E367C3}"/>
              </a:ext>
            </a:extLst>
          </p:cNvPr>
          <p:cNvSpPr txBox="1"/>
          <p:nvPr/>
        </p:nvSpPr>
        <p:spPr>
          <a:xfrm>
            <a:off x="287321" y="5865789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  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8A7C0ED-39C3-D6DD-19A7-00B953E5218D}"/>
              </a:ext>
            </a:extLst>
          </p:cNvPr>
          <p:cNvGrpSpPr/>
          <p:nvPr/>
        </p:nvGrpSpPr>
        <p:grpSpPr>
          <a:xfrm>
            <a:off x="552089" y="140104"/>
            <a:ext cx="8195095" cy="2480638"/>
            <a:chOff x="552089" y="140104"/>
            <a:chExt cx="8195095" cy="2480638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4CB9524-F08F-B495-2482-415C8ED68A45}"/>
                </a:ext>
              </a:extLst>
            </p:cNvPr>
            <p:cNvGrpSpPr/>
            <p:nvPr/>
          </p:nvGrpSpPr>
          <p:grpSpPr>
            <a:xfrm>
              <a:off x="552089" y="140104"/>
              <a:ext cx="8195095" cy="2480638"/>
              <a:chOff x="552089" y="140104"/>
              <a:chExt cx="8195095" cy="2480638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5C830D-4805-7AD8-9AEC-198AB187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/>
              <a:stretch/>
            </p:blipFill>
            <p:spPr>
              <a:xfrm>
                <a:off x="2044459" y="140104"/>
                <a:ext cx="6702725" cy="247674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62A5812-1308-4E92-1986-2B64829C7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3"/>
              <a:stretch/>
            </p:blipFill>
            <p:spPr>
              <a:xfrm>
                <a:off x="552089" y="144000"/>
                <a:ext cx="1492370" cy="2476742"/>
              </a:xfrm>
              <a:prstGeom prst="rect">
                <a:avLst/>
              </a:prstGeom>
            </p:spPr>
          </p:pic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03B5F98-5F98-85F1-3CD0-308447AF1D63}"/>
                </a:ext>
              </a:extLst>
            </p:cNvPr>
            <p:cNvSpPr/>
            <p:nvPr/>
          </p:nvSpPr>
          <p:spPr>
            <a:xfrm>
              <a:off x="4658264" y="1664898"/>
              <a:ext cx="2570672" cy="17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20DDE2-0D97-DECB-669E-CCA88A5DF8D5}"/>
                </a:ext>
              </a:extLst>
            </p:cNvPr>
            <p:cNvSpPr/>
            <p:nvPr/>
          </p:nvSpPr>
          <p:spPr>
            <a:xfrm>
              <a:off x="2137911" y="2099380"/>
              <a:ext cx="339306" cy="30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C9029C-BBA0-0553-465F-8300220D753E}"/>
                </a:ext>
              </a:extLst>
            </p:cNvPr>
            <p:cNvSpPr/>
            <p:nvPr/>
          </p:nvSpPr>
          <p:spPr>
            <a:xfrm rot="19153029">
              <a:off x="8125275" y="1924805"/>
              <a:ext cx="339306" cy="19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74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DD2784-15FC-C290-7663-382B7404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23" y="3216089"/>
            <a:ext cx="5739980" cy="32855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DBBED8-E174-828B-0125-DDC656313919}"/>
              </a:ext>
            </a:extLst>
          </p:cNvPr>
          <p:cNvSpPr txBox="1"/>
          <p:nvPr/>
        </p:nvSpPr>
        <p:spPr>
          <a:xfrm>
            <a:off x="552089" y="2532663"/>
            <a:ext cx="8093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Tri-ester van glycerol en palmitinezuur, oliezuur en linoleenzuur</a:t>
            </a:r>
          </a:p>
          <a:p>
            <a:r>
              <a:rPr lang="nl-NL" sz="2400" dirty="0"/>
              <a:t>                                                          </a:t>
            </a:r>
            <a:r>
              <a:rPr lang="nl-NL" sz="2000" dirty="0"/>
              <a:t>Alle dubbele bindingen in de cis-vorm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20BF85-D27F-8751-465C-87E261E367C3}"/>
              </a:ext>
            </a:extLst>
          </p:cNvPr>
          <p:cNvSpPr txBox="1"/>
          <p:nvPr/>
        </p:nvSpPr>
        <p:spPr>
          <a:xfrm>
            <a:off x="287321" y="5865789"/>
            <a:ext cx="389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   Onverzadigd vet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8A7C0ED-39C3-D6DD-19A7-00B953E5218D}"/>
              </a:ext>
            </a:extLst>
          </p:cNvPr>
          <p:cNvGrpSpPr/>
          <p:nvPr/>
        </p:nvGrpSpPr>
        <p:grpSpPr>
          <a:xfrm>
            <a:off x="552089" y="140104"/>
            <a:ext cx="8195095" cy="2480638"/>
            <a:chOff x="552089" y="140104"/>
            <a:chExt cx="8195095" cy="2480638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4CB9524-F08F-B495-2482-415C8ED68A45}"/>
                </a:ext>
              </a:extLst>
            </p:cNvPr>
            <p:cNvGrpSpPr/>
            <p:nvPr/>
          </p:nvGrpSpPr>
          <p:grpSpPr>
            <a:xfrm>
              <a:off x="552089" y="140104"/>
              <a:ext cx="8195095" cy="2480638"/>
              <a:chOff x="552089" y="140104"/>
              <a:chExt cx="8195095" cy="2480638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5C830D-4805-7AD8-9AEC-198AB187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/>
              <a:stretch/>
            </p:blipFill>
            <p:spPr>
              <a:xfrm>
                <a:off x="2044459" y="140104"/>
                <a:ext cx="6702725" cy="247674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62A5812-1308-4E92-1986-2B64829C7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3"/>
              <a:stretch/>
            </p:blipFill>
            <p:spPr>
              <a:xfrm>
                <a:off x="552089" y="144000"/>
                <a:ext cx="1492370" cy="2476742"/>
              </a:xfrm>
              <a:prstGeom prst="rect">
                <a:avLst/>
              </a:prstGeom>
            </p:spPr>
          </p:pic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03B5F98-5F98-85F1-3CD0-308447AF1D63}"/>
                </a:ext>
              </a:extLst>
            </p:cNvPr>
            <p:cNvSpPr/>
            <p:nvPr/>
          </p:nvSpPr>
          <p:spPr>
            <a:xfrm>
              <a:off x="4658264" y="1664898"/>
              <a:ext cx="2570672" cy="17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20DDE2-0D97-DECB-669E-CCA88A5DF8D5}"/>
                </a:ext>
              </a:extLst>
            </p:cNvPr>
            <p:cNvSpPr/>
            <p:nvPr/>
          </p:nvSpPr>
          <p:spPr>
            <a:xfrm>
              <a:off x="2137911" y="2099380"/>
              <a:ext cx="339306" cy="30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C9029C-BBA0-0553-465F-8300220D753E}"/>
                </a:ext>
              </a:extLst>
            </p:cNvPr>
            <p:cNvSpPr/>
            <p:nvPr/>
          </p:nvSpPr>
          <p:spPr>
            <a:xfrm rot="19153029">
              <a:off x="8125275" y="1924805"/>
              <a:ext cx="339306" cy="19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180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59" y="203058"/>
            <a:ext cx="9374659" cy="66549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280206-8E61-15DF-D41B-2833568C9696}"/>
              </a:ext>
            </a:extLst>
          </p:cNvPr>
          <p:cNvSpPr txBox="1"/>
          <p:nvPr/>
        </p:nvSpPr>
        <p:spPr>
          <a:xfrm>
            <a:off x="287321" y="5865789"/>
            <a:ext cx="4829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   Onverzadigde vetten</a:t>
            </a:r>
          </a:p>
        </p:txBody>
      </p:sp>
    </p:spTree>
    <p:extLst>
      <p:ext uri="{BB962C8B-B14F-4D97-AF65-F5344CB8AC3E}">
        <p14:creationId xmlns:p14="http://schemas.microsoft.com/office/powerpoint/2010/main" val="14946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7F0F1E9-89A2-44D2-B2EB-40C93D083246}"/>
              </a:ext>
            </a:extLst>
          </p:cNvPr>
          <p:cNvSpPr/>
          <p:nvPr/>
        </p:nvSpPr>
        <p:spPr>
          <a:xfrm>
            <a:off x="4631196" y="252000"/>
            <a:ext cx="4401084" cy="47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4"/>
          <a:stretch>
            <a:fillRect/>
          </a:stretch>
        </p:blipFill>
        <p:spPr bwMode="auto">
          <a:xfrm>
            <a:off x="123338" y="259969"/>
            <a:ext cx="4401084" cy="47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12000" r="395"/>
          <a:stretch>
            <a:fillRect/>
          </a:stretch>
        </p:blipFill>
        <p:spPr bwMode="auto">
          <a:xfrm>
            <a:off x="4923536" y="491461"/>
            <a:ext cx="3816405" cy="43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7F0F1E9-89A2-44D2-B2EB-40C93D083246}"/>
              </a:ext>
            </a:extLst>
          </p:cNvPr>
          <p:cNvSpPr/>
          <p:nvPr/>
        </p:nvSpPr>
        <p:spPr>
          <a:xfrm>
            <a:off x="4631196" y="252000"/>
            <a:ext cx="4401084" cy="47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4"/>
          <a:stretch>
            <a:fillRect/>
          </a:stretch>
        </p:blipFill>
        <p:spPr bwMode="auto">
          <a:xfrm>
            <a:off x="123338" y="259969"/>
            <a:ext cx="4401084" cy="47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12000" r="395"/>
          <a:stretch>
            <a:fillRect/>
          </a:stretch>
        </p:blipFill>
        <p:spPr bwMode="auto">
          <a:xfrm>
            <a:off x="4923536" y="491461"/>
            <a:ext cx="3816405" cy="43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2A2231F9-5994-4768-90E1-ABE6E9988EEE}"/>
              </a:ext>
            </a:extLst>
          </p:cNvPr>
          <p:cNvGrpSpPr/>
          <p:nvPr/>
        </p:nvGrpSpPr>
        <p:grpSpPr>
          <a:xfrm>
            <a:off x="603139" y="5259005"/>
            <a:ext cx="8429141" cy="461665"/>
            <a:chOff x="1143000" y="4724400"/>
            <a:chExt cx="8261067" cy="461665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143000" y="4724400"/>
              <a:ext cx="35116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>
                  <a:solidFill>
                    <a:srgbClr val="FF0000"/>
                  </a:solidFill>
                </a:rPr>
                <a:t>vast </a:t>
              </a:r>
              <a:r>
                <a:rPr lang="en-US" altLang="nl-NL" sz="2400" dirty="0" err="1">
                  <a:solidFill>
                    <a:srgbClr val="FF0000"/>
                  </a:solidFill>
                </a:rPr>
                <a:t>bij</a:t>
              </a:r>
              <a:r>
                <a:rPr lang="en-US" altLang="nl-NL" sz="2400" dirty="0">
                  <a:solidFill>
                    <a:srgbClr val="FF0000"/>
                  </a:solidFill>
                </a:rPr>
                <a:t> </a:t>
              </a:r>
              <a:r>
                <a:rPr lang="en-US" altLang="nl-NL" sz="2400" dirty="0" err="1">
                  <a:solidFill>
                    <a:srgbClr val="FF0000"/>
                  </a:solidFill>
                </a:rPr>
                <a:t>kamertemperatuur</a:t>
              </a:r>
              <a:endParaRPr lang="nl-NL" altLang="nl-NL" sz="2400" dirty="0">
                <a:solidFill>
                  <a:srgbClr val="FF0000"/>
                </a:solidFill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334000" y="4724400"/>
              <a:ext cx="40700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 err="1">
                  <a:solidFill>
                    <a:srgbClr val="FF0000"/>
                  </a:solidFill>
                </a:rPr>
                <a:t>vloeibaar</a:t>
              </a:r>
              <a:r>
                <a:rPr lang="en-US" altLang="nl-NL" sz="2400" dirty="0">
                  <a:solidFill>
                    <a:srgbClr val="FF0000"/>
                  </a:solidFill>
                </a:rPr>
                <a:t> </a:t>
              </a:r>
              <a:r>
                <a:rPr lang="en-US" altLang="nl-NL" sz="2400" dirty="0" err="1">
                  <a:solidFill>
                    <a:srgbClr val="FF0000"/>
                  </a:solidFill>
                </a:rPr>
                <a:t>bij</a:t>
              </a:r>
              <a:r>
                <a:rPr lang="en-US" altLang="nl-NL" sz="2400" dirty="0">
                  <a:solidFill>
                    <a:srgbClr val="FF0000"/>
                  </a:solidFill>
                </a:rPr>
                <a:t> </a:t>
              </a:r>
              <a:r>
                <a:rPr lang="en-US" altLang="nl-NL" sz="2400" dirty="0" err="1">
                  <a:solidFill>
                    <a:srgbClr val="FF0000"/>
                  </a:solidFill>
                </a:rPr>
                <a:t>kamertemperatuur</a:t>
              </a:r>
              <a:endParaRPr lang="nl-NL" altLang="nl-NL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7F0F1E9-89A2-44D2-B2EB-40C93D083246}"/>
              </a:ext>
            </a:extLst>
          </p:cNvPr>
          <p:cNvSpPr/>
          <p:nvPr/>
        </p:nvSpPr>
        <p:spPr>
          <a:xfrm>
            <a:off x="4631196" y="252000"/>
            <a:ext cx="4401084" cy="47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4"/>
          <a:stretch>
            <a:fillRect/>
          </a:stretch>
        </p:blipFill>
        <p:spPr bwMode="auto">
          <a:xfrm>
            <a:off x="123338" y="259969"/>
            <a:ext cx="4401084" cy="47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titl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12000" r="395"/>
          <a:stretch>
            <a:fillRect/>
          </a:stretch>
        </p:blipFill>
        <p:spPr bwMode="auto">
          <a:xfrm>
            <a:off x="4923536" y="491461"/>
            <a:ext cx="3816405" cy="43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2A2231F9-5994-4768-90E1-ABE6E9988EEE}"/>
              </a:ext>
            </a:extLst>
          </p:cNvPr>
          <p:cNvGrpSpPr/>
          <p:nvPr/>
        </p:nvGrpSpPr>
        <p:grpSpPr>
          <a:xfrm>
            <a:off x="603139" y="5259005"/>
            <a:ext cx="8429141" cy="1071265"/>
            <a:chOff x="1143000" y="4724400"/>
            <a:chExt cx="8261067" cy="1071265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143000" y="4724400"/>
              <a:ext cx="35116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/>
                <a:t>vast </a:t>
              </a:r>
              <a:r>
                <a:rPr lang="en-US" altLang="nl-NL" sz="2400" dirty="0" err="1"/>
                <a:t>bij</a:t>
              </a:r>
              <a:r>
                <a:rPr lang="en-US" altLang="nl-NL" sz="2400" dirty="0"/>
                <a:t> </a:t>
              </a:r>
              <a:r>
                <a:rPr lang="en-US" altLang="nl-NL" sz="2400" dirty="0" err="1"/>
                <a:t>kamertemperatuur</a:t>
              </a:r>
              <a:endParaRPr lang="nl-NL" altLang="nl-NL" sz="2400" dirty="0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334000" y="4724400"/>
              <a:ext cx="40700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 err="1"/>
                <a:t>vloeibaar</a:t>
              </a:r>
              <a:r>
                <a:rPr lang="en-US" altLang="nl-NL" sz="2400" dirty="0"/>
                <a:t> </a:t>
              </a:r>
              <a:r>
                <a:rPr lang="en-US" altLang="nl-NL" sz="2400" dirty="0" err="1"/>
                <a:t>bij</a:t>
              </a:r>
              <a:r>
                <a:rPr lang="en-US" altLang="nl-NL" sz="2400" dirty="0"/>
                <a:t> </a:t>
              </a:r>
              <a:r>
                <a:rPr lang="en-US" altLang="nl-NL" sz="2400" dirty="0" err="1"/>
                <a:t>kamertemperatuur</a:t>
              </a:r>
              <a:endParaRPr lang="nl-NL" altLang="nl-NL" sz="2400" dirty="0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371600" y="5334000"/>
              <a:ext cx="2286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/>
                <a:t>                 </a:t>
              </a:r>
              <a:r>
                <a:rPr lang="en-US" altLang="nl-NL" sz="2400" dirty="0">
                  <a:solidFill>
                    <a:srgbClr val="FF0000"/>
                  </a:solidFill>
                </a:rPr>
                <a:t>vet</a:t>
              </a:r>
              <a:endParaRPr lang="nl-NL" altLang="nl-NL" sz="2400" dirty="0">
                <a:solidFill>
                  <a:srgbClr val="FF0000"/>
                </a:solidFill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248400" y="5334000"/>
              <a:ext cx="2286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400" dirty="0">
                  <a:solidFill>
                    <a:srgbClr val="FF0000"/>
                  </a:solidFill>
                </a:rPr>
                <a:t>         </a:t>
              </a:r>
              <a:r>
                <a:rPr lang="en-US" altLang="nl-NL" sz="2400" dirty="0" err="1">
                  <a:solidFill>
                    <a:srgbClr val="FF0000"/>
                  </a:solidFill>
                </a:rPr>
                <a:t>olie</a:t>
              </a:r>
              <a:endParaRPr lang="nl-NL" altLang="nl-NL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9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Fosfolipide</a:t>
            </a:r>
          </a:p>
        </p:txBody>
      </p:sp>
    </p:spTree>
    <p:extLst>
      <p:ext uri="{BB962C8B-B14F-4D97-AF65-F5344CB8AC3E}">
        <p14:creationId xmlns:p14="http://schemas.microsoft.com/office/powerpoint/2010/main" val="4136821237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Fosfolipide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923CD1-0CD6-4FDA-8377-51A7F15AB55C}"/>
              </a:ext>
            </a:extLst>
          </p:cNvPr>
          <p:cNvSpPr txBox="1"/>
          <p:nvPr/>
        </p:nvSpPr>
        <p:spPr>
          <a:xfrm>
            <a:off x="6766807" y="1222980"/>
            <a:ext cx="237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Tabel 67G3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0D890F-AF81-5888-C8DE-7BCD2E21D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0"/>
          <a:stretch/>
        </p:blipFill>
        <p:spPr>
          <a:xfrm>
            <a:off x="385762" y="2307602"/>
            <a:ext cx="8372475" cy="43144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70540EE-4659-DC34-B12C-BA29CDD3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/>
        </p:blipFill>
        <p:spPr>
          <a:xfrm>
            <a:off x="629728" y="773823"/>
            <a:ext cx="7785666" cy="15898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033DABB-9761-BAC9-C5B3-B1E767DA1AD2}"/>
              </a:ext>
            </a:extLst>
          </p:cNvPr>
          <p:cNvSpPr/>
          <p:nvPr/>
        </p:nvSpPr>
        <p:spPr>
          <a:xfrm>
            <a:off x="6571340" y="1074950"/>
            <a:ext cx="798496" cy="98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6E70CE9-2281-572F-9BAD-8683C9E9C93D}"/>
              </a:ext>
            </a:extLst>
          </p:cNvPr>
          <p:cNvSpPr/>
          <p:nvPr/>
        </p:nvSpPr>
        <p:spPr>
          <a:xfrm>
            <a:off x="6584445" y="874641"/>
            <a:ext cx="798496" cy="19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BFC59D-7418-D6D9-C7A5-F0F1629B4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95666" b="52876"/>
          <a:stretch/>
        </p:blipFill>
        <p:spPr>
          <a:xfrm>
            <a:off x="8386814" y="822147"/>
            <a:ext cx="127455" cy="7647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0BEB82-2163-6191-CBB0-D364511F6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r="72378"/>
          <a:stretch/>
        </p:blipFill>
        <p:spPr>
          <a:xfrm>
            <a:off x="6531963" y="775466"/>
            <a:ext cx="824708" cy="16228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49BF72-4F95-B89B-5DF4-AACA1AAF3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90393" b="70548"/>
          <a:stretch/>
        </p:blipFill>
        <p:spPr>
          <a:xfrm>
            <a:off x="7985227" y="731924"/>
            <a:ext cx="232418" cy="47796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853B742F-BB2D-0A46-058C-0C9FDD230213}"/>
              </a:ext>
            </a:extLst>
          </p:cNvPr>
          <p:cNvSpPr/>
          <p:nvPr/>
        </p:nvSpPr>
        <p:spPr>
          <a:xfrm>
            <a:off x="6014118" y="1443251"/>
            <a:ext cx="97465" cy="20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0F3DC5-70C9-8258-DB10-60981C8231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5" t="30161" r="1335" b="55127"/>
          <a:stretch/>
        </p:blipFill>
        <p:spPr>
          <a:xfrm rot="3615779">
            <a:off x="5925157" y="1416746"/>
            <a:ext cx="205892" cy="25671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Fosfolipide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D04C1F-3E34-4827-A5FC-21EB5D95AA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30"/>
          <a:stretch/>
        </p:blipFill>
        <p:spPr>
          <a:xfrm>
            <a:off x="385762" y="2307602"/>
            <a:ext cx="8372475" cy="4314457"/>
          </a:xfrm>
          <a:prstGeom prst="rect">
            <a:avLst/>
          </a:prstGeom>
          <a:ln>
            <a:noFill/>
          </a:ln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2C10168-2A18-6726-EDD9-B13F4472E8FB}"/>
              </a:ext>
            </a:extLst>
          </p:cNvPr>
          <p:cNvSpPr/>
          <p:nvPr/>
        </p:nvSpPr>
        <p:spPr>
          <a:xfrm>
            <a:off x="7063816" y="989534"/>
            <a:ext cx="232418" cy="15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A9DF5A1-6DCB-0E6E-3C4F-19537E777143}"/>
              </a:ext>
            </a:extLst>
          </p:cNvPr>
          <p:cNvSpPr/>
          <p:nvPr/>
        </p:nvSpPr>
        <p:spPr>
          <a:xfrm>
            <a:off x="6630605" y="1017727"/>
            <a:ext cx="232418" cy="15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2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773336" y="4790114"/>
            <a:ext cx="428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glycerol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b="17845"/>
          <a:stretch/>
        </p:blipFill>
        <p:spPr>
          <a:xfrm>
            <a:off x="846034" y="935638"/>
            <a:ext cx="2960362" cy="47216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2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776674" y="1546787"/>
            <a:ext cx="1222048" cy="2555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7776673" y="455490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rot="18662207">
            <a:off x="7300159" y="352596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496" b="13675"/>
          <a:stretch/>
        </p:blipFill>
        <p:spPr>
          <a:xfrm flipH="1">
            <a:off x="5571860" y="255278"/>
            <a:ext cx="3426862" cy="6347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Fosfolipide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20A54-F348-85BB-A432-BD3355B31233}"/>
              </a:ext>
            </a:extLst>
          </p:cNvPr>
          <p:cNvSpPr txBox="1"/>
          <p:nvPr/>
        </p:nvSpPr>
        <p:spPr>
          <a:xfrm>
            <a:off x="7812000" y="1339743"/>
            <a:ext cx="12314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Polair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Apolair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361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776674" y="1546787"/>
            <a:ext cx="1222048" cy="2555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7776673" y="455490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rot="18662207">
            <a:off x="7300159" y="352596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496" b="13675"/>
          <a:stretch/>
        </p:blipFill>
        <p:spPr>
          <a:xfrm flipH="1">
            <a:off x="5571860" y="255278"/>
            <a:ext cx="3426862" cy="6347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EE1534D-D090-5C15-130A-6EB93BC7FB53}"/>
              </a:ext>
            </a:extLst>
          </p:cNvPr>
          <p:cNvSpPr txBox="1"/>
          <p:nvPr/>
        </p:nvSpPr>
        <p:spPr>
          <a:xfrm>
            <a:off x="7812000" y="1339743"/>
            <a:ext cx="12314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Polair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Apolair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7706112-2C8C-F96D-E623-F4264998F1E9}"/>
              </a:ext>
            </a:extLst>
          </p:cNvPr>
          <p:cNvGrpSpPr>
            <a:grpSpLocks noChangeAspect="1"/>
          </p:cNvGrpSpPr>
          <p:nvPr/>
        </p:nvGrpSpPr>
        <p:grpSpPr>
          <a:xfrm>
            <a:off x="2096209" y="418676"/>
            <a:ext cx="3086783" cy="6020647"/>
            <a:chOff x="2199734" y="802257"/>
            <a:chExt cx="2786334" cy="543464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C0F1734-453A-7265-114F-87EE82DEA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7" t="20881" r="52134"/>
            <a:stretch/>
          </p:blipFill>
          <p:spPr>
            <a:xfrm>
              <a:off x="2199734" y="810882"/>
              <a:ext cx="2725947" cy="5426015"/>
            </a:xfrm>
            <a:prstGeom prst="rect">
              <a:avLst/>
            </a:prstGeom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6A86E85-0BB5-05D1-1510-6776351E739F}"/>
                </a:ext>
              </a:extLst>
            </p:cNvPr>
            <p:cNvSpPr/>
            <p:nvPr/>
          </p:nvSpPr>
          <p:spPr>
            <a:xfrm>
              <a:off x="4416725" y="802257"/>
              <a:ext cx="569343" cy="1104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8366AB3-C4D8-D7C6-33E5-DC218318EB21}"/>
                </a:ext>
              </a:extLst>
            </p:cNvPr>
            <p:cNvSpPr/>
            <p:nvPr/>
          </p:nvSpPr>
          <p:spPr>
            <a:xfrm>
              <a:off x="2225613" y="885645"/>
              <a:ext cx="664236" cy="1104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7461C4E-A441-0557-571C-C8F18B1B5434}"/>
                </a:ext>
              </a:extLst>
            </p:cNvPr>
            <p:cNvSpPr/>
            <p:nvPr/>
          </p:nvSpPr>
          <p:spPr>
            <a:xfrm>
              <a:off x="3502322" y="4494362"/>
              <a:ext cx="569343" cy="281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8FDA21B-53E9-AC06-2421-2F630CAEE321}"/>
                </a:ext>
              </a:extLst>
            </p:cNvPr>
            <p:cNvSpPr/>
            <p:nvPr/>
          </p:nvSpPr>
          <p:spPr>
            <a:xfrm>
              <a:off x="2757578" y="5357004"/>
              <a:ext cx="925901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Fosfolipide</a:t>
            </a:r>
          </a:p>
        </p:txBody>
      </p:sp>
    </p:spTree>
    <p:extLst>
      <p:ext uri="{BB962C8B-B14F-4D97-AF65-F5344CB8AC3E}">
        <p14:creationId xmlns:p14="http://schemas.microsoft.com/office/powerpoint/2010/main" val="19039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6"/>
          <a:stretch/>
        </p:blipFill>
        <p:spPr>
          <a:xfrm>
            <a:off x="3537959" y="1048623"/>
            <a:ext cx="1252154" cy="51545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785659-1D71-49D5-A8D8-D3D964FFF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496" b="13675"/>
          <a:stretch/>
        </p:blipFill>
        <p:spPr>
          <a:xfrm flipH="1">
            <a:off x="5571860" y="255278"/>
            <a:ext cx="3426862" cy="6347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628EC28-B001-2A09-6F78-69A5E7E509D2}"/>
              </a:ext>
            </a:extLst>
          </p:cNvPr>
          <p:cNvSpPr txBox="1"/>
          <p:nvPr/>
        </p:nvSpPr>
        <p:spPr>
          <a:xfrm>
            <a:off x="7812000" y="1339743"/>
            <a:ext cx="12314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Polair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Apolair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699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6"/>
          <a:stretch/>
        </p:blipFill>
        <p:spPr>
          <a:xfrm>
            <a:off x="3537959" y="1048623"/>
            <a:ext cx="1252154" cy="515451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70703" y="57664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Membraan</a:t>
            </a:r>
          </a:p>
          <a:p>
            <a:r>
              <a:rPr lang="nl-NL" sz="3600" dirty="0">
                <a:solidFill>
                  <a:srgbClr val="FF0000"/>
                </a:solidFill>
              </a:rPr>
              <a:t>(</a:t>
            </a:r>
            <a:r>
              <a:rPr lang="nl-NL" sz="3600" dirty="0" err="1">
                <a:solidFill>
                  <a:srgbClr val="FF0000"/>
                </a:solidFill>
              </a:rPr>
              <a:t>dubbellaag</a:t>
            </a:r>
            <a:r>
              <a:rPr lang="nl-NL" sz="36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3"/>
          <a:stretch/>
        </p:blipFill>
        <p:spPr>
          <a:xfrm>
            <a:off x="142103" y="2363517"/>
            <a:ext cx="2842054" cy="293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2479589" y="3073236"/>
            <a:ext cx="181233" cy="63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785659-1D71-49D5-A8D8-D3D964FFFD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496" b="13675"/>
          <a:stretch/>
        </p:blipFill>
        <p:spPr>
          <a:xfrm flipH="1">
            <a:off x="5571860" y="255278"/>
            <a:ext cx="3426862" cy="6347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628EC28-B001-2A09-6F78-69A5E7E509D2}"/>
              </a:ext>
            </a:extLst>
          </p:cNvPr>
          <p:cNvSpPr txBox="1"/>
          <p:nvPr/>
        </p:nvSpPr>
        <p:spPr>
          <a:xfrm>
            <a:off x="7812000" y="1339743"/>
            <a:ext cx="12314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Polair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Apolair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07068741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01" b="49348"/>
          <a:stretch/>
        </p:blipFill>
        <p:spPr>
          <a:xfrm>
            <a:off x="1134598" y="1338262"/>
            <a:ext cx="6983908" cy="3133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7453CB3-0153-DF93-2ECC-7CAF0E2A183E}"/>
              </a:ext>
            </a:extLst>
          </p:cNvPr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Membraan</a:t>
            </a:r>
          </a:p>
        </p:txBody>
      </p:sp>
    </p:spTree>
    <p:extLst>
      <p:ext uri="{BB962C8B-B14F-4D97-AF65-F5344CB8AC3E}">
        <p14:creationId xmlns:p14="http://schemas.microsoft.com/office/powerpoint/2010/main" val="3771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C121B4D-8B7A-F519-9154-FED23841D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r="48105"/>
          <a:stretch/>
        </p:blipFill>
        <p:spPr>
          <a:xfrm rot="5400000">
            <a:off x="2349235" y="215180"/>
            <a:ext cx="4308692" cy="66239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EB2FE51-3FC7-E349-2BCE-5DBB9ACCC5EA}"/>
              </a:ext>
            </a:extLst>
          </p:cNvPr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Membraan</a:t>
            </a:r>
          </a:p>
        </p:txBody>
      </p:sp>
    </p:spTree>
    <p:extLst>
      <p:ext uri="{BB962C8B-B14F-4D97-AF65-F5344CB8AC3E}">
        <p14:creationId xmlns:p14="http://schemas.microsoft.com/office/powerpoint/2010/main" val="30726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773336" y="4790114"/>
            <a:ext cx="428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glycerol</a:t>
            </a:r>
          </a:p>
          <a:p>
            <a:r>
              <a:rPr lang="nl-NL" sz="4000" dirty="0">
                <a:solidFill>
                  <a:srgbClr val="FF0000"/>
                </a:solidFill>
              </a:rPr>
              <a:t>propaan-1,2,3-triol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906132-72A3-4478-94AF-1022F9EF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b="17845"/>
          <a:stretch/>
        </p:blipFill>
        <p:spPr>
          <a:xfrm>
            <a:off x="846034" y="935638"/>
            <a:ext cx="2960362" cy="47216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0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3229" y="1652416"/>
            <a:ext cx="5976551" cy="331427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73336" y="4790114"/>
            <a:ext cx="428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glycerol</a:t>
            </a:r>
          </a:p>
          <a:p>
            <a:r>
              <a:rPr lang="nl-NL" sz="4000" dirty="0"/>
              <a:t>propaan-1,2,3-triol</a:t>
            </a:r>
          </a:p>
        </p:txBody>
      </p:sp>
    </p:spTree>
    <p:extLst>
      <p:ext uri="{BB962C8B-B14F-4D97-AF65-F5344CB8AC3E}">
        <p14:creationId xmlns:p14="http://schemas.microsoft.com/office/powerpoint/2010/main" val="31142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6229" y="411061"/>
            <a:ext cx="8145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Een plantaardig vet</a:t>
            </a:r>
          </a:p>
          <a:p>
            <a:r>
              <a:rPr lang="nl-NL" sz="5400" dirty="0"/>
              <a:t>is een </a:t>
            </a:r>
            <a:r>
              <a:rPr lang="nl-NL" sz="5400" dirty="0" err="1"/>
              <a:t>tri-ester</a:t>
            </a:r>
            <a:r>
              <a:rPr lang="nl-NL" sz="5400" dirty="0"/>
              <a:t> </a:t>
            </a:r>
          </a:p>
          <a:p>
            <a:r>
              <a:rPr lang="nl-NL" sz="5400" dirty="0"/>
              <a:t>van glycerol en </a:t>
            </a:r>
            <a:r>
              <a:rPr lang="nl-NL" sz="5400" dirty="0">
                <a:solidFill>
                  <a:srgbClr val="FF0000"/>
                </a:solidFill>
              </a:rPr>
              <a:t>vetzuren</a:t>
            </a:r>
          </a:p>
        </p:txBody>
      </p:sp>
    </p:spTree>
    <p:extLst>
      <p:ext uri="{BB962C8B-B14F-4D97-AF65-F5344CB8AC3E}">
        <p14:creationId xmlns:p14="http://schemas.microsoft.com/office/powerpoint/2010/main" val="76004740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3421CBC-4CEE-2D48-8B66-489C0A6A7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94" y="497621"/>
            <a:ext cx="9054306" cy="230028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C9904E8-CAE1-87C9-BB9D-0105D167E5C5}"/>
              </a:ext>
            </a:extLst>
          </p:cNvPr>
          <p:cNvSpPr txBox="1"/>
          <p:nvPr/>
        </p:nvSpPr>
        <p:spPr>
          <a:xfrm>
            <a:off x="3565505" y="4236721"/>
            <a:ext cx="6083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Palmitinezuur</a:t>
            </a:r>
          </a:p>
          <a:p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3421CBC-4CEE-2D48-8B66-489C0A6A7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94" y="497621"/>
            <a:ext cx="9054306" cy="23002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000" y="2556000"/>
            <a:ext cx="8404455" cy="12751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C9904E8-CAE1-87C9-BB9D-0105D167E5C5}"/>
              </a:ext>
            </a:extLst>
          </p:cNvPr>
          <p:cNvSpPr txBox="1"/>
          <p:nvPr/>
        </p:nvSpPr>
        <p:spPr>
          <a:xfrm>
            <a:off x="3565505" y="4236721"/>
            <a:ext cx="6083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Palmitinezuur</a:t>
            </a:r>
          </a:p>
          <a:p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4659</TotalTime>
  <Words>181</Words>
  <Application>Microsoft Office PowerPoint</Application>
  <PresentationFormat>Diavoorstelling (4:3)</PresentationFormat>
  <Paragraphs>135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67</cp:revision>
  <dcterms:created xsi:type="dcterms:W3CDTF">2015-08-28T06:54:06Z</dcterms:created>
  <dcterms:modified xsi:type="dcterms:W3CDTF">2023-05-01T08:01:49Z</dcterms:modified>
</cp:coreProperties>
</file>